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Dekko" panose="020B0604020202020204" charset="0"/>
      <p:regular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charset="0"/>
      <p:regular r:id="rId18"/>
      <p:bold r:id="rId19"/>
    </p:embeddedFont>
    <p:embeddedFont>
      <p:font typeface="Poppins Bold Italics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AE9EA-C4A8-449B-804F-8517A21D31D2}" v="1" dt="2026-06-30T16:02:49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77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ürgen Terhorst" userId="1c4660e0-7261-44a6-99e9-444120ce0ec0" providerId="ADAL" clId="{265E154D-F974-4772-97B6-00AEA0E0D43A}"/>
    <pc:docChg chg="addSld modSld">
      <pc:chgData name="Jürgen Terhorst" userId="1c4660e0-7261-44a6-99e9-444120ce0ec0" providerId="ADAL" clId="{265E154D-F974-4772-97B6-00AEA0E0D43A}" dt="2026-06-30T16:05:08.870" v="6" actId="1076"/>
      <pc:docMkLst>
        <pc:docMk/>
      </pc:docMkLst>
      <pc:sldChg chg="modSp add mod setBg">
        <pc:chgData name="Jürgen Terhorst" userId="1c4660e0-7261-44a6-99e9-444120ce0ec0" providerId="ADAL" clId="{265E154D-F974-4772-97B6-00AEA0E0D43A}" dt="2026-06-30T16:05:08.870" v="6" actId="1076"/>
        <pc:sldMkLst>
          <pc:docMk/>
          <pc:sldMk cId="2913386297" sldId="266"/>
        </pc:sldMkLst>
        <pc:spChg chg="mod">
          <ac:chgData name="Jürgen Terhorst" userId="1c4660e0-7261-44a6-99e9-444120ce0ec0" providerId="ADAL" clId="{265E154D-F974-4772-97B6-00AEA0E0D43A}" dt="2026-06-30T16:03:45.617" v="2" actId="255"/>
          <ac:spMkLst>
            <pc:docMk/>
            <pc:sldMk cId="2913386297" sldId="266"/>
            <ac:spMk id="9" creationId="{D4DB0C69-6FFC-A384-B5FD-AFA54E52178C}"/>
          </ac:spMkLst>
        </pc:spChg>
        <pc:spChg chg="mod">
          <ac:chgData name="Jürgen Terhorst" userId="1c4660e0-7261-44a6-99e9-444120ce0ec0" providerId="ADAL" clId="{265E154D-F974-4772-97B6-00AEA0E0D43A}" dt="2026-06-30T16:05:08.232" v="5" actId="403"/>
          <ac:spMkLst>
            <pc:docMk/>
            <pc:sldMk cId="2913386297" sldId="266"/>
            <ac:spMk id="11" creationId="{35A9CC6A-DBF1-0350-03F8-1C5885941717}"/>
          </ac:spMkLst>
        </pc:spChg>
        <pc:grpChg chg="mod">
          <ac:chgData name="Jürgen Terhorst" userId="1c4660e0-7261-44a6-99e9-444120ce0ec0" providerId="ADAL" clId="{265E154D-F974-4772-97B6-00AEA0E0D43A}" dt="2026-06-30T16:05:08.870" v="6" actId="1076"/>
          <ac:grpSpMkLst>
            <pc:docMk/>
            <pc:sldMk cId="2913386297" sldId="266"/>
            <ac:grpSpMk id="2" creationId="{F299390C-4E93-C6AD-EF3C-D10884BADC25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9623" y="267489"/>
            <a:ext cx="4793582" cy="4876011"/>
          </a:xfrm>
          <a:custGeom>
            <a:avLst/>
            <a:gdLst/>
            <a:ahLst/>
            <a:cxnLst/>
            <a:rect l="l" t="t" r="r" b="b"/>
            <a:pathLst>
              <a:path w="4793582" h="4876011">
                <a:moveTo>
                  <a:pt x="0" y="0"/>
                </a:moveTo>
                <a:lnTo>
                  <a:pt x="4793583" y="0"/>
                </a:lnTo>
                <a:lnTo>
                  <a:pt x="4793583" y="4876011"/>
                </a:lnTo>
                <a:lnTo>
                  <a:pt x="0" y="4876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896184" y="6132995"/>
            <a:ext cx="14495632" cy="2464257"/>
          </a:xfrm>
          <a:custGeom>
            <a:avLst/>
            <a:gdLst/>
            <a:ahLst/>
            <a:cxnLst/>
            <a:rect l="l" t="t" r="r" b="b"/>
            <a:pathLst>
              <a:path w="14495632" h="2464257">
                <a:moveTo>
                  <a:pt x="0" y="0"/>
                </a:moveTo>
                <a:lnTo>
                  <a:pt x="14495632" y="0"/>
                </a:lnTo>
                <a:lnTo>
                  <a:pt x="14495632" y="2464257"/>
                </a:lnTo>
                <a:lnTo>
                  <a:pt x="0" y="24642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rnd">
            <a:noFill/>
            <a:prstDash val="lgDash"/>
            <a:round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426978" y="1604200"/>
            <a:ext cx="12175221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5"/>
              </a:lnSpc>
            </a:pP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Aktionstag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der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Liebfrauenschule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mit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sozialen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Einrichtungen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vor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Ort</a:t>
            </a:r>
            <a:endParaRPr lang="de-DE" sz="6750" dirty="0">
              <a:latin typeface="+mj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24400" y="6705360"/>
            <a:ext cx="11832322" cy="1319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20"/>
              </a:lnSpc>
            </a:pPr>
            <a:r>
              <a:rPr lang="en-US" sz="7300" spc="248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10. September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71720"/>
            <a:ext cx="9386086" cy="2121694"/>
            <a:chOff x="0" y="0"/>
            <a:chExt cx="1854042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54042" cy="419100"/>
            </a:xfrm>
            <a:custGeom>
              <a:avLst/>
              <a:gdLst/>
              <a:ahLst/>
              <a:cxnLst/>
              <a:rect l="l" t="t" r="r" b="b"/>
              <a:pathLst>
                <a:path w="1854042" h="419100">
                  <a:moveTo>
                    <a:pt x="15466" y="0"/>
                  </a:moveTo>
                  <a:lnTo>
                    <a:pt x="1613148" y="0"/>
                  </a:lnTo>
                  <a:cubicBezTo>
                    <a:pt x="1759110" y="0"/>
                    <a:pt x="1854042" y="93819"/>
                    <a:pt x="1854042" y="209550"/>
                  </a:cubicBezTo>
                  <a:cubicBezTo>
                    <a:pt x="1854042" y="325281"/>
                    <a:pt x="1759110" y="419100"/>
                    <a:pt x="1613148" y="419100"/>
                  </a:cubicBezTo>
                  <a:lnTo>
                    <a:pt x="15466" y="419100"/>
                  </a:lnTo>
                  <a:cubicBezTo>
                    <a:pt x="11364" y="419100"/>
                    <a:pt x="7430" y="417471"/>
                    <a:pt x="4530" y="414570"/>
                  </a:cubicBezTo>
                  <a:cubicBezTo>
                    <a:pt x="1629" y="411670"/>
                    <a:pt x="0" y="407736"/>
                    <a:pt x="0" y="403634"/>
                  </a:cubicBezTo>
                  <a:lnTo>
                    <a:pt x="0" y="15466"/>
                  </a:lnTo>
                  <a:cubicBezTo>
                    <a:pt x="0" y="11364"/>
                    <a:pt x="1629" y="7430"/>
                    <a:pt x="4530" y="4530"/>
                  </a:cubicBezTo>
                  <a:cubicBezTo>
                    <a:pt x="7430" y="1629"/>
                    <a:pt x="11364" y="0"/>
                    <a:pt x="15466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625442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564746" y="1028700"/>
            <a:ext cx="4694554" cy="8345543"/>
            <a:chOff x="0" y="0"/>
            <a:chExt cx="8021320" cy="142595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21320" cy="14259561"/>
            </a:xfrm>
            <a:custGeom>
              <a:avLst/>
              <a:gdLst/>
              <a:ahLst/>
              <a:cxnLst/>
              <a:rect l="l" t="t" r="r" b="b"/>
              <a:pathLst>
                <a:path w="8021320" h="14259561">
                  <a:moveTo>
                    <a:pt x="8021320" y="533400"/>
                  </a:moveTo>
                  <a:lnTo>
                    <a:pt x="8021320" y="13726161"/>
                  </a:lnTo>
                  <a:cubicBezTo>
                    <a:pt x="8021320" y="14020800"/>
                    <a:pt x="7782560" y="14259561"/>
                    <a:pt x="7487920" y="14259561"/>
                  </a:cubicBezTo>
                  <a:lnTo>
                    <a:pt x="533400" y="14259561"/>
                  </a:lnTo>
                  <a:cubicBezTo>
                    <a:pt x="238760" y="14259561"/>
                    <a:pt x="0" y="14020800"/>
                    <a:pt x="0" y="13726161"/>
                  </a:cubicBezTo>
                  <a:lnTo>
                    <a:pt x="0" y="533400"/>
                  </a:lnTo>
                  <a:cubicBezTo>
                    <a:pt x="0" y="238760"/>
                    <a:pt x="238760" y="0"/>
                    <a:pt x="533400" y="0"/>
                  </a:cubicBezTo>
                  <a:lnTo>
                    <a:pt x="7487920" y="0"/>
                  </a:lnTo>
                  <a:cubicBezTo>
                    <a:pt x="7782560" y="0"/>
                    <a:pt x="8021320" y="238760"/>
                    <a:pt x="8021320" y="533400"/>
                  </a:cubicBezTo>
                  <a:close/>
                </a:path>
              </a:pathLst>
            </a:custGeom>
            <a:blipFill>
              <a:blip r:embed="rId2"/>
              <a:stretch>
                <a:fillRect l="-83328" r="-8332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8026400" cy="14262100"/>
            </a:xfrm>
            <a:custGeom>
              <a:avLst/>
              <a:gdLst/>
              <a:ahLst/>
              <a:cxnLst/>
              <a:rect l="l" t="t" r="r" b="b"/>
              <a:pathLst>
                <a:path w="8026400" h="14262100">
                  <a:moveTo>
                    <a:pt x="0" y="0"/>
                  </a:moveTo>
                  <a:lnTo>
                    <a:pt x="8026400" y="0"/>
                  </a:lnTo>
                  <a:lnTo>
                    <a:pt x="8026400" y="14262100"/>
                  </a:lnTo>
                  <a:lnTo>
                    <a:pt x="0" y="142621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5116" y="3590966"/>
            <a:ext cx="11135695" cy="609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Haben Sie Lust, den Day </a:t>
            </a:r>
            <a:r>
              <a:rPr lang="de-DE" sz="3800" noProof="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of</a:t>
            </a: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3800" noProof="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Caring</a:t>
            </a: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als </a:t>
            </a:r>
            <a:r>
              <a:rPr lang="de-DE" sz="3800" noProof="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Social-Media-Reporter:innen</a:t>
            </a: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auf unserem Instagram Kanal zu begleiten und Ihre ganz persönlichen Einblicke in diesen besonderen Tag des sozialen Engagements zu teilen?</a:t>
            </a:r>
          </a:p>
          <a:p>
            <a:pPr algn="l">
              <a:lnSpc>
                <a:spcPts val="5320"/>
              </a:lnSpc>
            </a:pPr>
            <a:endParaRPr lang="de-DE" sz="3800" noProof="0" dirty="0">
              <a:solidFill>
                <a:srgbClr val="172F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320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Dann melden Sie sich gerne über Teams bei: </a:t>
            </a:r>
          </a:p>
          <a:p>
            <a:pPr algn="l">
              <a:lnSpc>
                <a:spcPts val="5320"/>
              </a:lnSpc>
            </a:pPr>
            <a:r>
              <a:rPr lang="de-DE" sz="3800" b="1" i="1" noProof="0" dirty="0">
                <a:solidFill>
                  <a:srgbClr val="172F6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Vanessa Finger</a:t>
            </a:r>
            <a:r>
              <a:rPr lang="de-DE" sz="3800" b="1" noProof="0" dirty="0">
                <a:solidFill>
                  <a:srgbClr val="172F6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5320"/>
              </a:lnSpc>
            </a:pPr>
            <a:endParaRPr lang="en-US" sz="3800" b="1" dirty="0">
              <a:solidFill>
                <a:srgbClr val="172F6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293577" y="1213010"/>
            <a:ext cx="9073125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Social Media Team LFS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2275" y="5561448"/>
            <a:ext cx="19232550" cy="5627652"/>
            <a:chOff x="0" y="0"/>
            <a:chExt cx="5065363" cy="14821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5363" cy="1482180"/>
            </a:xfrm>
            <a:custGeom>
              <a:avLst/>
              <a:gdLst/>
              <a:ahLst/>
              <a:cxnLst/>
              <a:rect l="l" t="t" r="r" b="b"/>
              <a:pathLst>
                <a:path w="5065363" h="1482180">
                  <a:moveTo>
                    <a:pt x="0" y="0"/>
                  </a:moveTo>
                  <a:lnTo>
                    <a:pt x="5065363" y="0"/>
                  </a:lnTo>
                  <a:lnTo>
                    <a:pt x="5065363" y="1482180"/>
                  </a:lnTo>
                  <a:lnTo>
                    <a:pt x="0" y="1482180"/>
                  </a:ln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65363" cy="1520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25024" y="3076190"/>
            <a:ext cx="10173072" cy="478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0"/>
              </a:lnSpc>
              <a:spcBef>
                <a:spcPct val="0"/>
              </a:spcBef>
            </a:pPr>
            <a:r>
              <a:rPr lang="en-US" sz="6707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Wir freuen uns auf das ​</a:t>
            </a:r>
          </a:p>
          <a:p>
            <a:pPr algn="ctr">
              <a:lnSpc>
                <a:spcPts val="9390"/>
              </a:lnSpc>
              <a:spcBef>
                <a:spcPct val="0"/>
              </a:spcBef>
            </a:pPr>
            <a:r>
              <a:rPr lang="en-US" sz="6707">
                <a:solidFill>
                  <a:srgbClr val="0094FF"/>
                </a:solidFill>
                <a:latin typeface="Poppins"/>
                <a:ea typeface="Poppins"/>
                <a:cs typeface="Poppins"/>
                <a:sym typeface="Poppins"/>
              </a:rPr>
              <a:t>MITEINANDER </a:t>
            </a:r>
          </a:p>
          <a:p>
            <a:pPr algn="ctr">
              <a:lnSpc>
                <a:spcPts val="9390"/>
              </a:lnSpc>
              <a:spcBef>
                <a:spcPct val="0"/>
              </a:spcBef>
            </a:pPr>
            <a:r>
              <a:rPr lang="en-US" sz="6707">
                <a:solidFill>
                  <a:srgbClr val="CB9815"/>
                </a:solidFill>
                <a:latin typeface="Poppins"/>
                <a:ea typeface="Poppins"/>
                <a:cs typeface="Poppins"/>
                <a:sym typeface="Poppins"/>
              </a:rPr>
              <a:t>FÜREINANDER​</a:t>
            </a:r>
          </a:p>
          <a:p>
            <a:pPr algn="ctr">
              <a:lnSpc>
                <a:spcPts val="9390"/>
              </a:lnSpc>
              <a:spcBef>
                <a:spcPct val="0"/>
              </a:spcBef>
            </a:pPr>
            <a:r>
              <a:rPr lang="en-US" sz="6707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am 10. September 2026!</a:t>
            </a:r>
          </a:p>
        </p:txBody>
      </p:sp>
      <p:sp>
        <p:nvSpPr>
          <p:cNvPr id="6" name="Freeform 6"/>
          <p:cNvSpPr/>
          <p:nvPr/>
        </p:nvSpPr>
        <p:spPr>
          <a:xfrm>
            <a:off x="1464146" y="2905101"/>
            <a:ext cx="5222882" cy="5312693"/>
          </a:xfrm>
          <a:custGeom>
            <a:avLst/>
            <a:gdLst/>
            <a:ahLst/>
            <a:cxnLst/>
            <a:rect l="l" t="t" r="r" b="b"/>
            <a:pathLst>
              <a:path w="5222882" h="5312693">
                <a:moveTo>
                  <a:pt x="0" y="0"/>
                </a:moveTo>
                <a:lnTo>
                  <a:pt x="5222882" y="0"/>
                </a:lnTo>
                <a:lnTo>
                  <a:pt x="5222882" y="5312694"/>
                </a:lnTo>
                <a:lnTo>
                  <a:pt x="0" y="5312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4428"/>
            <a:ext cx="10169586" cy="2121694"/>
            <a:chOff x="0" y="0"/>
            <a:chExt cx="2008807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8807" cy="419100"/>
            </a:xfrm>
            <a:custGeom>
              <a:avLst/>
              <a:gdLst/>
              <a:ahLst/>
              <a:cxnLst/>
              <a:rect l="l" t="t" r="r" b="b"/>
              <a:pathLst>
                <a:path w="2008807" h="419100">
                  <a:moveTo>
                    <a:pt x="14274" y="0"/>
                  </a:moveTo>
                  <a:lnTo>
                    <a:pt x="1764324" y="0"/>
                  </a:lnTo>
                  <a:cubicBezTo>
                    <a:pt x="1913876" y="0"/>
                    <a:pt x="2008807" y="93819"/>
                    <a:pt x="2008807" y="209550"/>
                  </a:cubicBezTo>
                  <a:cubicBezTo>
                    <a:pt x="2008807" y="325281"/>
                    <a:pt x="1913876" y="419100"/>
                    <a:pt x="1764324" y="419100"/>
                  </a:cubicBezTo>
                  <a:lnTo>
                    <a:pt x="14274" y="419100"/>
                  </a:lnTo>
                  <a:cubicBezTo>
                    <a:pt x="10488" y="419100"/>
                    <a:pt x="6858" y="417596"/>
                    <a:pt x="4181" y="414919"/>
                  </a:cubicBezTo>
                  <a:cubicBezTo>
                    <a:pt x="1504" y="412242"/>
                    <a:pt x="0" y="408612"/>
                    <a:pt x="0" y="404826"/>
                  </a:cubicBezTo>
                  <a:lnTo>
                    <a:pt x="0" y="14274"/>
                  </a:lnTo>
                  <a:cubicBezTo>
                    <a:pt x="0" y="10488"/>
                    <a:pt x="1504" y="6858"/>
                    <a:pt x="4181" y="4181"/>
                  </a:cubicBezTo>
                  <a:cubicBezTo>
                    <a:pt x="6858" y="1504"/>
                    <a:pt x="10488" y="0"/>
                    <a:pt x="14274" y="0"/>
                  </a:cubicBezTo>
                  <a:close/>
                </a:path>
              </a:pathLst>
            </a:custGeom>
            <a:solidFill>
              <a:srgbClr val="BDCBE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780207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3986" y="3576568"/>
            <a:ext cx="719389" cy="653990"/>
            <a:chOff x="0" y="0"/>
            <a:chExt cx="698500" cy="63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1031695" y="1565227"/>
            <a:ext cx="11528541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Was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ist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der Day of Caring?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7067" y="3504148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Persönliche Begegnung und Unterstützung von Fachkräften vor Ort ​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33986" y="5012917"/>
            <a:ext cx="719389" cy="653990"/>
            <a:chOff x="0" y="0"/>
            <a:chExt cx="698500" cy="63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657067" y="4674453"/>
            <a:ext cx="17793973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mindestens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vier Stunden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zwischen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8.00 – 14.00 Uhr ​</a:t>
            </a:r>
          </a:p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3800" u="sng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Anwesenheitspflicht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lang="en-US" sz="3800" dirty="0">
              <a:solidFill>
                <a:srgbClr val="172F66"/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533986" y="6579602"/>
            <a:ext cx="719389" cy="653990"/>
            <a:chOff x="0" y="0"/>
            <a:chExt cx="698500" cy="635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57067" y="6312414"/>
            <a:ext cx="17048323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Einrichtungen der Senioren- oder Behindertenhilfe, Flüchtlingsunterkünfte, Krankenhäuser, Kindertagesstätten, </a:t>
            </a:r>
          </a:p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Tierheime,  offene Ganztagsschulen o.ä.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33986" y="8800721"/>
            <a:ext cx="719389" cy="653990"/>
            <a:chOff x="0" y="0"/>
            <a:chExt cx="698500" cy="635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657067" y="8616194"/>
            <a:ext cx="17048323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Einsatzmöglichkeiten: kreativ-künstlerisch, sportlich-spielerisch, handwerklich oder hauswirtschaftlich.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661" y="360423"/>
            <a:ext cx="10169586" cy="2121694"/>
            <a:chOff x="0" y="0"/>
            <a:chExt cx="2008807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8807" cy="419100"/>
            </a:xfrm>
            <a:custGeom>
              <a:avLst/>
              <a:gdLst/>
              <a:ahLst/>
              <a:cxnLst/>
              <a:rect l="l" t="t" r="r" b="b"/>
              <a:pathLst>
                <a:path w="2008807" h="419100">
                  <a:moveTo>
                    <a:pt x="14274" y="0"/>
                  </a:moveTo>
                  <a:lnTo>
                    <a:pt x="1764324" y="0"/>
                  </a:lnTo>
                  <a:cubicBezTo>
                    <a:pt x="1913876" y="0"/>
                    <a:pt x="2008807" y="93819"/>
                    <a:pt x="2008807" y="209550"/>
                  </a:cubicBezTo>
                  <a:cubicBezTo>
                    <a:pt x="2008807" y="325281"/>
                    <a:pt x="1913876" y="419100"/>
                    <a:pt x="1764324" y="419100"/>
                  </a:cubicBezTo>
                  <a:lnTo>
                    <a:pt x="14274" y="419100"/>
                  </a:lnTo>
                  <a:cubicBezTo>
                    <a:pt x="10488" y="419100"/>
                    <a:pt x="6858" y="417596"/>
                    <a:pt x="4181" y="414919"/>
                  </a:cubicBezTo>
                  <a:cubicBezTo>
                    <a:pt x="1504" y="412242"/>
                    <a:pt x="0" y="408612"/>
                    <a:pt x="0" y="404826"/>
                  </a:cubicBezTo>
                  <a:lnTo>
                    <a:pt x="0" y="14274"/>
                  </a:lnTo>
                  <a:cubicBezTo>
                    <a:pt x="0" y="10488"/>
                    <a:pt x="1504" y="6858"/>
                    <a:pt x="4181" y="4181"/>
                  </a:cubicBezTo>
                  <a:cubicBezTo>
                    <a:pt x="6858" y="1504"/>
                    <a:pt x="10488" y="0"/>
                    <a:pt x="14274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780207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6932" y="2894504"/>
            <a:ext cx="719389" cy="653990"/>
            <a:chOff x="0" y="0"/>
            <a:chExt cx="698500" cy="63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0013" y="5595100"/>
            <a:ext cx="4408170" cy="440817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 rot="-768000">
              <a:off x="-553138" y="-553115"/>
              <a:ext cx="7456923" cy="7456143"/>
            </a:xfrm>
            <a:custGeom>
              <a:avLst/>
              <a:gdLst/>
              <a:ahLst/>
              <a:cxnLst/>
              <a:rect l="l" t="t" r="r" b="b"/>
              <a:pathLst>
                <a:path w="7456923" h="7456143">
                  <a:moveTo>
                    <a:pt x="7172237" y="1254539"/>
                  </a:moveTo>
                  <a:lnTo>
                    <a:pt x="1690903" y="9211"/>
                  </a:lnTo>
                  <a:cubicBezTo>
                    <a:pt x="1493991" y="-35526"/>
                    <a:pt x="1299456" y="86979"/>
                    <a:pt x="1254719" y="283891"/>
                  </a:cubicBezTo>
                  <a:lnTo>
                    <a:pt x="9109" y="5766464"/>
                  </a:lnTo>
                  <a:cubicBezTo>
                    <a:pt x="-35347" y="5962137"/>
                    <a:pt x="87158" y="6156672"/>
                    <a:pt x="284070" y="6201409"/>
                  </a:cubicBezTo>
                  <a:lnTo>
                    <a:pt x="5766643" y="7447019"/>
                  </a:lnTo>
                  <a:cubicBezTo>
                    <a:pt x="5962316" y="7491475"/>
                    <a:pt x="6158090" y="7369251"/>
                    <a:pt x="6202827" y="7172339"/>
                  </a:cubicBezTo>
                  <a:lnTo>
                    <a:pt x="7448156" y="1691005"/>
                  </a:lnTo>
                  <a:cubicBezTo>
                    <a:pt x="7491655" y="1493812"/>
                    <a:pt x="7369149" y="1299277"/>
                    <a:pt x="7172237" y="1254539"/>
                  </a:cubicBezTo>
                  <a:close/>
                </a:path>
              </a:pathLst>
            </a:custGeom>
            <a:blipFill>
              <a:blip r:embed="rId2"/>
              <a:stretch>
                <a:fillRect l="-12401" t="-8198" r="-12409" b="-820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92965" y="5595100"/>
            <a:ext cx="4408170" cy="440817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3"/>
              <a:stretch>
                <a:fillRect l="-24985" r="-249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55918" y="5595100"/>
            <a:ext cx="4408170" cy="440817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 rot="-768000">
              <a:off x="-553138" y="-553115"/>
              <a:ext cx="7456923" cy="7456143"/>
            </a:xfrm>
            <a:custGeom>
              <a:avLst/>
              <a:gdLst/>
              <a:ahLst/>
              <a:cxnLst/>
              <a:rect l="l" t="t" r="r" b="b"/>
              <a:pathLst>
                <a:path w="7456923" h="7456143">
                  <a:moveTo>
                    <a:pt x="7172237" y="1254539"/>
                  </a:moveTo>
                  <a:lnTo>
                    <a:pt x="1690903" y="9211"/>
                  </a:lnTo>
                  <a:cubicBezTo>
                    <a:pt x="1493991" y="-35526"/>
                    <a:pt x="1299456" y="86979"/>
                    <a:pt x="1254719" y="283891"/>
                  </a:cubicBezTo>
                  <a:lnTo>
                    <a:pt x="9109" y="5766464"/>
                  </a:lnTo>
                  <a:cubicBezTo>
                    <a:pt x="-35347" y="5962137"/>
                    <a:pt x="87158" y="6156672"/>
                    <a:pt x="284070" y="6201409"/>
                  </a:cubicBezTo>
                  <a:lnTo>
                    <a:pt x="5766643" y="7447019"/>
                  </a:lnTo>
                  <a:cubicBezTo>
                    <a:pt x="5962316" y="7491475"/>
                    <a:pt x="6158090" y="7369251"/>
                    <a:pt x="6202827" y="7172339"/>
                  </a:cubicBezTo>
                  <a:lnTo>
                    <a:pt x="7448156" y="1691005"/>
                  </a:lnTo>
                  <a:cubicBezTo>
                    <a:pt x="7491655" y="1493812"/>
                    <a:pt x="7369149" y="1299277"/>
                    <a:pt x="7172237" y="1254539"/>
                  </a:cubicBezTo>
                  <a:close/>
                </a:path>
              </a:pathLst>
            </a:custGeom>
            <a:blipFill>
              <a:blip r:embed="rId4"/>
              <a:stretch>
                <a:fillRect l="-25084" t="-8199" r="-25092" b="-820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6932" y="3910445"/>
            <a:ext cx="719389" cy="653990"/>
            <a:chOff x="0" y="0"/>
            <a:chExt cx="698500" cy="635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1031695" y="943853"/>
            <a:ext cx="11528541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>
                <a:solidFill>
                  <a:srgbClr val="172F66"/>
                </a:solidFill>
                <a:latin typeface="Calibri"/>
                <a:ea typeface="Calibri"/>
                <a:cs typeface="Calibri"/>
                <a:sym typeface="Dekko"/>
              </a:rPr>
              <a:t>Was </a:t>
            </a:r>
            <a:r>
              <a:rPr lang="en-US" sz="6750" dirty="0" err="1">
                <a:solidFill>
                  <a:srgbClr val="172F66"/>
                </a:solidFill>
                <a:latin typeface="Calibri"/>
                <a:ea typeface="Calibri"/>
                <a:cs typeface="Calibri"/>
                <a:sym typeface="Dekko"/>
              </a:rPr>
              <a:t>ist</a:t>
            </a:r>
            <a:r>
              <a:rPr lang="en-US" sz="6750" dirty="0">
                <a:solidFill>
                  <a:srgbClr val="172F66"/>
                </a:solidFill>
                <a:latin typeface="Calibri"/>
                <a:ea typeface="Calibri"/>
                <a:cs typeface="Calibri"/>
                <a:sym typeface="Dekko"/>
              </a:rPr>
              <a:t> der Day of Caring?</a:t>
            </a:r>
            <a:endParaRPr lang="en-US" sz="6750" dirty="0">
              <a:solidFill>
                <a:srgbClr val="172F6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30013" y="2780204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Soziales Engagement auch als Klassengemeinschaft möglich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30013" y="3796145"/>
            <a:ext cx="17048323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Die inhaltliche Gestaltung des Tages wird gemeinsam mit der Einrichtung individuell festgelegt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74" y="1023937"/>
            <a:ext cx="10169586" cy="2121694"/>
            <a:chOff x="0" y="0"/>
            <a:chExt cx="2008807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8807" cy="419100"/>
            </a:xfrm>
            <a:custGeom>
              <a:avLst/>
              <a:gdLst/>
              <a:ahLst/>
              <a:cxnLst/>
              <a:rect l="l" t="t" r="r" b="b"/>
              <a:pathLst>
                <a:path w="2008807" h="419100">
                  <a:moveTo>
                    <a:pt x="14274" y="0"/>
                  </a:moveTo>
                  <a:lnTo>
                    <a:pt x="1764324" y="0"/>
                  </a:lnTo>
                  <a:cubicBezTo>
                    <a:pt x="1913876" y="0"/>
                    <a:pt x="2008807" y="93819"/>
                    <a:pt x="2008807" y="209550"/>
                  </a:cubicBezTo>
                  <a:cubicBezTo>
                    <a:pt x="2008807" y="325281"/>
                    <a:pt x="1913876" y="419100"/>
                    <a:pt x="1764324" y="419100"/>
                  </a:cubicBezTo>
                  <a:lnTo>
                    <a:pt x="14274" y="419100"/>
                  </a:lnTo>
                  <a:cubicBezTo>
                    <a:pt x="10488" y="419100"/>
                    <a:pt x="6858" y="417596"/>
                    <a:pt x="4181" y="414919"/>
                  </a:cubicBezTo>
                  <a:cubicBezTo>
                    <a:pt x="1504" y="412242"/>
                    <a:pt x="0" y="408612"/>
                    <a:pt x="0" y="404826"/>
                  </a:cubicBezTo>
                  <a:lnTo>
                    <a:pt x="0" y="14274"/>
                  </a:lnTo>
                  <a:cubicBezTo>
                    <a:pt x="0" y="10488"/>
                    <a:pt x="1504" y="6858"/>
                    <a:pt x="4181" y="4181"/>
                  </a:cubicBezTo>
                  <a:cubicBezTo>
                    <a:pt x="6858" y="1504"/>
                    <a:pt x="10488" y="0"/>
                    <a:pt x="14274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780207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2711" y="3713812"/>
            <a:ext cx="719389" cy="653990"/>
            <a:chOff x="0" y="0"/>
            <a:chExt cx="698500" cy="63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2711" y="4865046"/>
            <a:ext cx="719389" cy="653990"/>
            <a:chOff x="0" y="0"/>
            <a:chExt cx="698500" cy="63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2711" y="5937292"/>
            <a:ext cx="719389" cy="653990"/>
            <a:chOff x="0" y="0"/>
            <a:chExt cx="698500" cy="635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52711" y="7086582"/>
            <a:ext cx="719389" cy="653990"/>
            <a:chOff x="0" y="0"/>
            <a:chExt cx="698500" cy="635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2711" y="8159673"/>
            <a:ext cx="719389" cy="653990"/>
            <a:chOff x="0" y="0"/>
            <a:chExt cx="698500" cy="635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776615" y="0"/>
            <a:ext cx="7511385" cy="751138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61" r="-376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-1295079" y="1565227"/>
            <a:ext cx="11528541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Wozu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der Day of Caring?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09300" y="3641393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Einblick in verschiedene Lebenswelten​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09300" y="4750746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Engagement für andere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09300" y="5863901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Förderung der sozialen Verantworung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09300" y="6977056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Berufliche Orientierung und Knüpfung erster Kontakte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09300" y="8090211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Stärkung der Schulgemeinschaft über gemeinsame Erfahrungen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09300" y="9203366"/>
            <a:ext cx="17048323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Leben des christlichen Menschenbildes 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552711" y="9233905"/>
            <a:ext cx="719389" cy="653990"/>
            <a:chOff x="0" y="0"/>
            <a:chExt cx="698500" cy="635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172F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" y="478839"/>
            <a:ext cx="10169586" cy="2314575"/>
            <a:chOff x="-5745" y="-38100"/>
            <a:chExt cx="2008807" cy="457200"/>
          </a:xfrm>
        </p:grpSpPr>
        <p:sp>
          <p:nvSpPr>
            <p:cNvPr id="3" name="Freeform 3"/>
            <p:cNvSpPr/>
            <p:nvPr/>
          </p:nvSpPr>
          <p:spPr>
            <a:xfrm>
              <a:off x="-5745" y="0"/>
              <a:ext cx="2008807" cy="419100"/>
            </a:xfrm>
            <a:custGeom>
              <a:avLst/>
              <a:gdLst/>
              <a:ahLst/>
              <a:cxnLst/>
              <a:rect l="l" t="t" r="r" b="b"/>
              <a:pathLst>
                <a:path w="2008807" h="419100">
                  <a:moveTo>
                    <a:pt x="14274" y="0"/>
                  </a:moveTo>
                  <a:lnTo>
                    <a:pt x="1764324" y="0"/>
                  </a:lnTo>
                  <a:cubicBezTo>
                    <a:pt x="1913876" y="0"/>
                    <a:pt x="2008807" y="93819"/>
                    <a:pt x="2008807" y="209550"/>
                  </a:cubicBezTo>
                  <a:cubicBezTo>
                    <a:pt x="2008807" y="325281"/>
                    <a:pt x="1913876" y="419100"/>
                    <a:pt x="1764324" y="419100"/>
                  </a:cubicBezTo>
                  <a:lnTo>
                    <a:pt x="14274" y="419100"/>
                  </a:lnTo>
                  <a:cubicBezTo>
                    <a:pt x="10488" y="419100"/>
                    <a:pt x="6858" y="417596"/>
                    <a:pt x="4181" y="414919"/>
                  </a:cubicBezTo>
                  <a:cubicBezTo>
                    <a:pt x="1504" y="412242"/>
                    <a:pt x="0" y="408612"/>
                    <a:pt x="0" y="404826"/>
                  </a:cubicBezTo>
                  <a:lnTo>
                    <a:pt x="0" y="14274"/>
                  </a:lnTo>
                  <a:cubicBezTo>
                    <a:pt x="0" y="10488"/>
                    <a:pt x="1504" y="6858"/>
                    <a:pt x="4181" y="4181"/>
                  </a:cubicBezTo>
                  <a:cubicBezTo>
                    <a:pt x="6858" y="1504"/>
                    <a:pt x="10488" y="0"/>
                    <a:pt x="14274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780207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65180" y="3625657"/>
            <a:ext cx="841882" cy="856935"/>
          </a:xfrm>
          <a:custGeom>
            <a:avLst/>
            <a:gdLst/>
            <a:ahLst/>
            <a:cxnLst/>
            <a:rect l="l" t="t" r="r" b="b"/>
            <a:pathLst>
              <a:path w="841882" h="856935">
                <a:moveTo>
                  <a:pt x="0" y="0"/>
                </a:moveTo>
                <a:lnTo>
                  <a:pt x="841882" y="0"/>
                </a:lnTo>
                <a:lnTo>
                  <a:pt x="841882" y="856935"/>
                </a:lnTo>
                <a:lnTo>
                  <a:pt x="0" y="856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-1142999" y="1213010"/>
            <a:ext cx="11531396" cy="1039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Wie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geht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Day of Caring?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64235" y="3592904"/>
            <a:ext cx="17048323" cy="73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Eigenständige Suche nach einem Hospitationsplatz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64235" y="4744137"/>
            <a:ext cx="17048323" cy="73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Anmeldung über Forms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4235" y="5893428"/>
            <a:ext cx="17048323" cy="73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Begleitung und Besuch in den Einrichtungen durch Lehrkräfte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64235" y="6973048"/>
            <a:ext cx="17048323" cy="73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Gemeinsamer Ausklang des Day </a:t>
            </a:r>
            <a:r>
              <a:rPr lang="de-DE" sz="3800" noProof="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of</a:t>
            </a: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3800" noProof="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Caring</a:t>
            </a: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in unserer Schule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64235" y="8025620"/>
            <a:ext cx="17048323" cy="146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de-DE" sz="3800" noProof="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Erfahrungen werden Thema des Eröffnungsgottesdienstes des Schuljahres 2026/2027</a:t>
            </a:r>
          </a:p>
        </p:txBody>
      </p:sp>
      <p:sp>
        <p:nvSpPr>
          <p:cNvPr id="12" name="Freeform 12"/>
          <p:cNvSpPr/>
          <p:nvPr/>
        </p:nvSpPr>
        <p:spPr>
          <a:xfrm>
            <a:off x="465180" y="4753185"/>
            <a:ext cx="841882" cy="856935"/>
          </a:xfrm>
          <a:custGeom>
            <a:avLst/>
            <a:gdLst/>
            <a:ahLst/>
            <a:cxnLst/>
            <a:rect l="l" t="t" r="r" b="b"/>
            <a:pathLst>
              <a:path w="841882" h="856935">
                <a:moveTo>
                  <a:pt x="0" y="0"/>
                </a:moveTo>
                <a:lnTo>
                  <a:pt x="841882" y="0"/>
                </a:lnTo>
                <a:lnTo>
                  <a:pt x="841882" y="856935"/>
                </a:lnTo>
                <a:lnTo>
                  <a:pt x="0" y="856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465180" y="5880712"/>
            <a:ext cx="841882" cy="856935"/>
          </a:xfrm>
          <a:custGeom>
            <a:avLst/>
            <a:gdLst/>
            <a:ahLst/>
            <a:cxnLst/>
            <a:rect l="l" t="t" r="r" b="b"/>
            <a:pathLst>
              <a:path w="841882" h="856935">
                <a:moveTo>
                  <a:pt x="0" y="0"/>
                </a:moveTo>
                <a:lnTo>
                  <a:pt x="841882" y="0"/>
                </a:lnTo>
                <a:lnTo>
                  <a:pt x="841882" y="856935"/>
                </a:lnTo>
                <a:lnTo>
                  <a:pt x="0" y="856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465180" y="7004347"/>
            <a:ext cx="841882" cy="856935"/>
          </a:xfrm>
          <a:custGeom>
            <a:avLst/>
            <a:gdLst/>
            <a:ahLst/>
            <a:cxnLst/>
            <a:rect l="l" t="t" r="r" b="b"/>
            <a:pathLst>
              <a:path w="841882" h="856935">
                <a:moveTo>
                  <a:pt x="0" y="0"/>
                </a:moveTo>
                <a:lnTo>
                  <a:pt x="841882" y="0"/>
                </a:lnTo>
                <a:lnTo>
                  <a:pt x="841882" y="856936"/>
                </a:lnTo>
                <a:lnTo>
                  <a:pt x="0" y="856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465180" y="8127983"/>
            <a:ext cx="841882" cy="856935"/>
          </a:xfrm>
          <a:custGeom>
            <a:avLst/>
            <a:gdLst/>
            <a:ahLst/>
            <a:cxnLst/>
            <a:rect l="l" t="t" r="r" b="b"/>
            <a:pathLst>
              <a:path w="841882" h="856935">
                <a:moveTo>
                  <a:pt x="0" y="0"/>
                </a:moveTo>
                <a:lnTo>
                  <a:pt x="841882" y="0"/>
                </a:lnTo>
                <a:lnTo>
                  <a:pt x="841882" y="856935"/>
                </a:lnTo>
                <a:lnTo>
                  <a:pt x="0" y="856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94606"/>
            <a:ext cx="12148167" cy="2121694"/>
            <a:chOff x="0" y="0"/>
            <a:chExt cx="2399638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9638" cy="419100"/>
            </a:xfrm>
            <a:custGeom>
              <a:avLst/>
              <a:gdLst/>
              <a:ahLst/>
              <a:cxnLst/>
              <a:rect l="l" t="t" r="r" b="b"/>
              <a:pathLst>
                <a:path w="2399638" h="419100">
                  <a:moveTo>
                    <a:pt x="11949" y="0"/>
                  </a:moveTo>
                  <a:lnTo>
                    <a:pt x="2146091" y="0"/>
                  </a:lnTo>
                  <a:cubicBezTo>
                    <a:pt x="2304707" y="0"/>
                    <a:pt x="2399638" y="93819"/>
                    <a:pt x="2399638" y="209550"/>
                  </a:cubicBezTo>
                  <a:cubicBezTo>
                    <a:pt x="2399638" y="325281"/>
                    <a:pt x="2304707" y="419100"/>
                    <a:pt x="2146091" y="419100"/>
                  </a:cubicBezTo>
                  <a:lnTo>
                    <a:pt x="11949" y="419100"/>
                  </a:lnTo>
                  <a:cubicBezTo>
                    <a:pt x="5350" y="419100"/>
                    <a:pt x="0" y="413750"/>
                    <a:pt x="0" y="407151"/>
                  </a:cubicBezTo>
                  <a:lnTo>
                    <a:pt x="0" y="11949"/>
                  </a:lnTo>
                  <a:cubicBezTo>
                    <a:pt x="0" y="5350"/>
                    <a:pt x="5350" y="0"/>
                    <a:pt x="11949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2171038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914941" y="334796"/>
            <a:ext cx="3700508" cy="3764141"/>
          </a:xfrm>
          <a:custGeom>
            <a:avLst/>
            <a:gdLst/>
            <a:ahLst/>
            <a:cxnLst/>
            <a:rect l="l" t="t" r="r" b="b"/>
            <a:pathLst>
              <a:path w="3700508" h="3764141">
                <a:moveTo>
                  <a:pt x="0" y="0"/>
                </a:moveTo>
                <a:lnTo>
                  <a:pt x="3700507" y="0"/>
                </a:lnTo>
                <a:lnTo>
                  <a:pt x="3700507" y="3764141"/>
                </a:lnTo>
                <a:lnTo>
                  <a:pt x="0" y="3764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5439476" y="3202387"/>
            <a:ext cx="7157658" cy="6692411"/>
          </a:xfrm>
          <a:custGeom>
            <a:avLst/>
            <a:gdLst/>
            <a:ahLst/>
            <a:cxnLst/>
            <a:rect l="l" t="t" r="r" b="b"/>
            <a:pathLst>
              <a:path w="7157658" h="6692411">
                <a:moveTo>
                  <a:pt x="0" y="0"/>
                </a:moveTo>
                <a:lnTo>
                  <a:pt x="7157658" y="0"/>
                </a:lnTo>
                <a:lnTo>
                  <a:pt x="7157658" y="6692411"/>
                </a:lnTo>
                <a:lnTo>
                  <a:pt x="0" y="6692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43390" y="1213010"/>
            <a:ext cx="12293884" cy="1017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60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Anmeldung</a:t>
            </a:r>
            <a:r>
              <a:rPr lang="en-US" sz="660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in </a:t>
            </a:r>
            <a:r>
              <a:rPr lang="en-US" sz="660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Einrichtung</a:t>
            </a:r>
            <a:r>
              <a:rPr lang="en-US" sz="660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bis </a:t>
            </a:r>
            <a:r>
              <a:rPr lang="en-US" sz="660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zum</a:t>
            </a:r>
            <a:r>
              <a:rPr lang="en-US" sz="660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38414" y="6729397"/>
            <a:ext cx="5249019" cy="1175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  <a:spcBef>
                <a:spcPct val="0"/>
              </a:spcBef>
            </a:pPr>
            <a:r>
              <a:rPr lang="en-US" sz="6799" dirty="0">
                <a:solidFill>
                  <a:srgbClr val="172F66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08. Juli 2026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76482"/>
            <a:ext cx="6698101" cy="2121694"/>
            <a:chOff x="0" y="0"/>
            <a:chExt cx="1323082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082" cy="419100"/>
            </a:xfrm>
            <a:custGeom>
              <a:avLst/>
              <a:gdLst/>
              <a:ahLst/>
              <a:cxnLst/>
              <a:rect l="l" t="t" r="r" b="b"/>
              <a:pathLst>
                <a:path w="1323082" h="419100">
                  <a:moveTo>
                    <a:pt x="21672" y="0"/>
                  </a:moveTo>
                  <a:lnTo>
                    <a:pt x="1094501" y="0"/>
                  </a:lnTo>
                  <a:cubicBezTo>
                    <a:pt x="1228150" y="0"/>
                    <a:pt x="1323082" y="93819"/>
                    <a:pt x="1323082" y="209550"/>
                  </a:cubicBezTo>
                  <a:cubicBezTo>
                    <a:pt x="1323082" y="325281"/>
                    <a:pt x="1228150" y="419100"/>
                    <a:pt x="1094501" y="419100"/>
                  </a:cubicBezTo>
                  <a:lnTo>
                    <a:pt x="21672" y="419100"/>
                  </a:lnTo>
                  <a:cubicBezTo>
                    <a:pt x="9703" y="419100"/>
                    <a:pt x="0" y="409397"/>
                    <a:pt x="0" y="397428"/>
                  </a:cubicBezTo>
                  <a:lnTo>
                    <a:pt x="0" y="21672"/>
                  </a:lnTo>
                  <a:cubicBezTo>
                    <a:pt x="0" y="9703"/>
                    <a:pt x="9703" y="0"/>
                    <a:pt x="21672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094482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914941" y="334796"/>
            <a:ext cx="3700508" cy="3764141"/>
          </a:xfrm>
          <a:custGeom>
            <a:avLst/>
            <a:gdLst/>
            <a:ahLst/>
            <a:cxnLst/>
            <a:rect l="l" t="t" r="r" b="b"/>
            <a:pathLst>
              <a:path w="3700508" h="3764141">
                <a:moveTo>
                  <a:pt x="0" y="0"/>
                </a:moveTo>
                <a:lnTo>
                  <a:pt x="3700507" y="0"/>
                </a:lnTo>
                <a:lnTo>
                  <a:pt x="3700507" y="3764141"/>
                </a:lnTo>
                <a:lnTo>
                  <a:pt x="0" y="3764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2362657" y="567980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691415" y="4925518"/>
            <a:ext cx="1406894" cy="2068962"/>
          </a:xfrm>
          <a:custGeom>
            <a:avLst/>
            <a:gdLst/>
            <a:ahLst/>
            <a:cxnLst/>
            <a:rect l="l" t="t" r="r" b="b"/>
            <a:pathLst>
              <a:path w="1406894" h="2068962">
                <a:moveTo>
                  <a:pt x="0" y="0"/>
                </a:moveTo>
                <a:lnTo>
                  <a:pt x="1406894" y="0"/>
                </a:lnTo>
                <a:lnTo>
                  <a:pt x="1406894" y="2068962"/>
                </a:lnTo>
                <a:lnTo>
                  <a:pt x="0" y="20689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2682776" y="6081026"/>
            <a:ext cx="3399398" cy="3312363"/>
          </a:xfrm>
          <a:custGeom>
            <a:avLst/>
            <a:gdLst/>
            <a:ahLst/>
            <a:cxnLst/>
            <a:rect l="l" t="t" r="r" b="b"/>
            <a:pathLst>
              <a:path w="3399398" h="3312363">
                <a:moveTo>
                  <a:pt x="0" y="0"/>
                </a:moveTo>
                <a:lnTo>
                  <a:pt x="3399397" y="0"/>
                </a:lnTo>
                <a:lnTo>
                  <a:pt x="3399397" y="3312363"/>
                </a:lnTo>
                <a:lnTo>
                  <a:pt x="0" y="33123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751" t="-77484" r="-58727" b="-3871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229057" y="1132287"/>
            <a:ext cx="6248400" cy="1017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27"/>
              </a:lnSpc>
            </a:pP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Anmeldevorgang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3890" y="4103474"/>
            <a:ext cx="5877168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27"/>
              </a:lnSpc>
            </a:pPr>
            <a:r>
              <a:rPr lang="en-US" sz="6799">
                <a:solidFill>
                  <a:srgbClr val="172F66"/>
                </a:solidFill>
                <a:latin typeface="Dekko"/>
                <a:ea typeface="Dekko"/>
                <a:cs typeface="Dekko"/>
                <a:sym typeface="Dekko"/>
              </a:rPr>
              <a:t>Als Einzelperson: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32754" y="4098937"/>
            <a:ext cx="6859845" cy="5257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27"/>
              </a:lnSpc>
            </a:pPr>
            <a:r>
              <a:rPr lang="en-US" sz="6799" dirty="0">
                <a:solidFill>
                  <a:srgbClr val="172F66"/>
                </a:solidFill>
                <a:latin typeface="Dekko"/>
                <a:ea typeface="Dekko"/>
                <a:cs typeface="Dekko"/>
                <a:sym typeface="Dekko"/>
              </a:rPr>
              <a:t>Als Klasse:</a:t>
            </a:r>
          </a:p>
          <a:p>
            <a:pPr algn="l">
              <a:lnSpc>
                <a:spcPts val="8227"/>
              </a:lnSpc>
            </a:pPr>
            <a:r>
              <a:rPr lang="en-US" sz="6799" dirty="0">
                <a:solidFill>
                  <a:srgbClr val="172F66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</a:p>
          <a:p>
            <a:pPr algn="l">
              <a:lnSpc>
                <a:spcPts val="8227"/>
              </a:lnSpc>
            </a:pPr>
            <a:r>
              <a:rPr lang="de-DE" sz="6799" noProof="1">
                <a:solidFill>
                  <a:srgbClr val="172F66"/>
                </a:solidFill>
                <a:latin typeface="Dekko"/>
                <a:ea typeface="Dekko"/>
                <a:cs typeface="Dekko"/>
                <a:sym typeface="Dekko"/>
              </a:rPr>
              <a:t>Bitte bei den Klassenlehrer:innen anmelden</a:t>
            </a:r>
            <a:r>
              <a:rPr lang="en-US" sz="6799" dirty="0">
                <a:solidFill>
                  <a:srgbClr val="172F66"/>
                </a:solidFill>
                <a:latin typeface="Dekko"/>
                <a:ea typeface="Dekko"/>
                <a:cs typeface="Dekko"/>
                <a:sym typeface="Dekko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5A6AE-51FD-A29D-36A8-B12E920F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299390C-4E93-C6AD-EF3C-D10884BADC25}"/>
              </a:ext>
            </a:extLst>
          </p:cNvPr>
          <p:cNvGrpSpPr/>
          <p:nvPr/>
        </p:nvGrpSpPr>
        <p:grpSpPr>
          <a:xfrm>
            <a:off x="0" y="800100"/>
            <a:ext cx="11353800" cy="2121694"/>
            <a:chOff x="0" y="0"/>
            <a:chExt cx="1323082" cy="4191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AEBBDFD-9FFF-3970-2D50-5FFB1B7E68CA}"/>
                </a:ext>
              </a:extLst>
            </p:cNvPr>
            <p:cNvSpPr/>
            <p:nvPr/>
          </p:nvSpPr>
          <p:spPr>
            <a:xfrm>
              <a:off x="0" y="0"/>
              <a:ext cx="1323082" cy="419100"/>
            </a:xfrm>
            <a:custGeom>
              <a:avLst/>
              <a:gdLst/>
              <a:ahLst/>
              <a:cxnLst/>
              <a:rect l="l" t="t" r="r" b="b"/>
              <a:pathLst>
                <a:path w="1323082" h="419100">
                  <a:moveTo>
                    <a:pt x="21672" y="0"/>
                  </a:moveTo>
                  <a:lnTo>
                    <a:pt x="1094501" y="0"/>
                  </a:lnTo>
                  <a:cubicBezTo>
                    <a:pt x="1228150" y="0"/>
                    <a:pt x="1323082" y="93819"/>
                    <a:pt x="1323082" y="209550"/>
                  </a:cubicBezTo>
                  <a:cubicBezTo>
                    <a:pt x="1323082" y="325281"/>
                    <a:pt x="1228150" y="419100"/>
                    <a:pt x="1094501" y="419100"/>
                  </a:cubicBezTo>
                  <a:lnTo>
                    <a:pt x="21672" y="419100"/>
                  </a:lnTo>
                  <a:cubicBezTo>
                    <a:pt x="9703" y="419100"/>
                    <a:pt x="0" y="409397"/>
                    <a:pt x="0" y="397428"/>
                  </a:cubicBezTo>
                  <a:lnTo>
                    <a:pt x="0" y="21672"/>
                  </a:lnTo>
                  <a:cubicBezTo>
                    <a:pt x="0" y="9703"/>
                    <a:pt x="9703" y="0"/>
                    <a:pt x="21672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FC7794-9B1E-1C7A-D34C-411FF61C9144}"/>
                </a:ext>
              </a:extLst>
            </p:cNvPr>
            <p:cNvSpPr txBox="1"/>
            <p:nvPr/>
          </p:nvSpPr>
          <p:spPr>
            <a:xfrm>
              <a:off x="25400" y="-38100"/>
              <a:ext cx="1094482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9EEA006-A717-F759-C639-8644E50AB9A4}"/>
              </a:ext>
            </a:extLst>
          </p:cNvPr>
          <p:cNvSpPr/>
          <p:nvPr/>
        </p:nvSpPr>
        <p:spPr>
          <a:xfrm>
            <a:off x="14401800" y="38100"/>
            <a:ext cx="3742810" cy="3810000"/>
          </a:xfrm>
          <a:custGeom>
            <a:avLst/>
            <a:gdLst/>
            <a:ahLst/>
            <a:cxnLst/>
            <a:rect l="l" t="t" r="r" b="b"/>
            <a:pathLst>
              <a:path w="3700508" h="3764141">
                <a:moveTo>
                  <a:pt x="0" y="0"/>
                </a:moveTo>
                <a:lnTo>
                  <a:pt x="3700507" y="0"/>
                </a:lnTo>
                <a:lnTo>
                  <a:pt x="3700507" y="3764141"/>
                </a:lnTo>
                <a:lnTo>
                  <a:pt x="0" y="3764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4DB0C69-6FFC-A384-B5FD-AFA54E52178C}"/>
              </a:ext>
            </a:extLst>
          </p:cNvPr>
          <p:cNvSpPr txBox="1"/>
          <p:nvPr/>
        </p:nvSpPr>
        <p:spPr>
          <a:xfrm>
            <a:off x="143390" y="1213010"/>
            <a:ext cx="11058010" cy="1012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27"/>
              </a:lnSpc>
            </a:pPr>
            <a:r>
              <a:rPr lang="de-DE" sz="6600" noProof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Anmeldevorgang </a:t>
            </a:r>
            <a:r>
              <a:rPr lang="de-DE" sz="6600" b="1" noProof="1">
                <a:solidFill>
                  <a:srgbClr val="FF0000"/>
                </a:solidFill>
                <a:latin typeface="+mj-lt"/>
                <a:ea typeface="Dekko"/>
                <a:cs typeface="Dekko"/>
                <a:sym typeface="Dekko"/>
              </a:rPr>
              <a:t>neue</a:t>
            </a:r>
            <a:r>
              <a:rPr lang="de-DE" sz="6600" noProof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Klassen</a:t>
            </a:r>
            <a:r>
              <a:rPr lang="en-US" sz="6000" dirty="0">
                <a:solidFill>
                  <a:srgbClr val="172F66"/>
                </a:solidFill>
                <a:latin typeface="Chalkboard" panose="03050602040202020205" pitchFamily="66" charset="77"/>
                <a:ea typeface="Dekko"/>
                <a:cs typeface="Dekko"/>
                <a:sym typeface="Dekko"/>
              </a:rPr>
              <a:t>: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5A9CC6A-DBF1-0350-03F8-1C5885941717}"/>
              </a:ext>
            </a:extLst>
          </p:cNvPr>
          <p:cNvSpPr txBox="1"/>
          <p:nvPr/>
        </p:nvSpPr>
        <p:spPr>
          <a:xfrm>
            <a:off x="914400" y="3826329"/>
            <a:ext cx="16459200" cy="5181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de-DE" sz="5400" noProof="1">
                <a:solidFill>
                  <a:srgbClr val="172F66"/>
                </a:solidFill>
                <a:latin typeface="Poppins" panose="00000500000000000000" pitchFamily="2" charset="0"/>
                <a:ea typeface="Dekko"/>
                <a:cs typeface="Poppins" panose="00000500000000000000" pitchFamily="2" charset="0"/>
                <a:sym typeface="Dekko"/>
              </a:rPr>
              <a:t>Eigenständiges Finden einer Einrichtung</a:t>
            </a:r>
          </a:p>
          <a:p>
            <a:pPr algn="l">
              <a:lnSpc>
                <a:spcPts val="8227"/>
              </a:lnSpc>
            </a:pPr>
            <a:endParaRPr lang="de-DE" sz="5400" noProof="1">
              <a:solidFill>
                <a:srgbClr val="172F66"/>
              </a:solidFill>
              <a:latin typeface="Poppins" panose="00000500000000000000" pitchFamily="2" charset="0"/>
              <a:ea typeface="Dekko"/>
              <a:cs typeface="Poppins" panose="00000500000000000000" pitchFamily="2" charset="0"/>
              <a:sym typeface="Dekko"/>
            </a:endParaRPr>
          </a:p>
          <a:p>
            <a:pPr algn="ctr">
              <a:lnSpc>
                <a:spcPts val="8227"/>
              </a:lnSpc>
            </a:pPr>
            <a:r>
              <a:rPr lang="de-DE" sz="5400" noProof="1">
                <a:solidFill>
                  <a:srgbClr val="172F66"/>
                </a:solidFill>
                <a:latin typeface="Poppins" panose="00000500000000000000" pitchFamily="2" charset="0"/>
                <a:ea typeface="Dekko"/>
                <a:cs typeface="Poppins" panose="00000500000000000000" pitchFamily="2" charset="0"/>
                <a:sym typeface="Dekko"/>
              </a:rPr>
              <a:t>Anmeldung in der Schule erfolgt in der ersten Schulwoche nach den Ferien über Herrn Roeling oder die Klassenlehrerin/den Klassenlehrer</a:t>
            </a:r>
          </a:p>
        </p:txBody>
      </p:sp>
    </p:spTree>
    <p:extLst>
      <p:ext uri="{BB962C8B-B14F-4D97-AF65-F5344CB8AC3E}">
        <p14:creationId xmlns:p14="http://schemas.microsoft.com/office/powerpoint/2010/main" val="291338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420" y="670607"/>
            <a:ext cx="10169586" cy="2121694"/>
            <a:chOff x="0" y="0"/>
            <a:chExt cx="2008807" cy="41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8807" cy="419100"/>
            </a:xfrm>
            <a:custGeom>
              <a:avLst/>
              <a:gdLst/>
              <a:ahLst/>
              <a:cxnLst/>
              <a:rect l="l" t="t" r="r" b="b"/>
              <a:pathLst>
                <a:path w="2008807" h="419100">
                  <a:moveTo>
                    <a:pt x="14274" y="0"/>
                  </a:moveTo>
                  <a:lnTo>
                    <a:pt x="1764324" y="0"/>
                  </a:lnTo>
                  <a:cubicBezTo>
                    <a:pt x="1913876" y="0"/>
                    <a:pt x="2008807" y="93819"/>
                    <a:pt x="2008807" y="209550"/>
                  </a:cubicBezTo>
                  <a:cubicBezTo>
                    <a:pt x="2008807" y="325281"/>
                    <a:pt x="1913876" y="419100"/>
                    <a:pt x="1764324" y="419100"/>
                  </a:cubicBezTo>
                  <a:lnTo>
                    <a:pt x="14274" y="419100"/>
                  </a:lnTo>
                  <a:cubicBezTo>
                    <a:pt x="10488" y="419100"/>
                    <a:pt x="6858" y="417596"/>
                    <a:pt x="4181" y="414919"/>
                  </a:cubicBezTo>
                  <a:cubicBezTo>
                    <a:pt x="1504" y="412242"/>
                    <a:pt x="0" y="408612"/>
                    <a:pt x="0" y="404826"/>
                  </a:cubicBezTo>
                  <a:lnTo>
                    <a:pt x="0" y="14274"/>
                  </a:lnTo>
                  <a:cubicBezTo>
                    <a:pt x="0" y="10488"/>
                    <a:pt x="1504" y="6858"/>
                    <a:pt x="4181" y="4181"/>
                  </a:cubicBezTo>
                  <a:cubicBezTo>
                    <a:pt x="6858" y="1504"/>
                    <a:pt x="10488" y="0"/>
                    <a:pt x="14274" y="0"/>
                  </a:cubicBezTo>
                  <a:close/>
                </a:path>
              </a:pathLst>
            </a:custGeom>
            <a:solidFill>
              <a:srgbClr val="BDCB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400" y="-38100"/>
              <a:ext cx="1780207" cy="45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8134" y="5849335"/>
            <a:ext cx="3767058" cy="376705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2"/>
              <a:stretch>
                <a:fillRect l="-37640" r="-1232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05626" y="5849335"/>
            <a:ext cx="3767058" cy="376705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3"/>
              <a:stretch>
                <a:fillRect l="-14553" r="-3541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63118" y="5849335"/>
            <a:ext cx="3767058" cy="376705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4"/>
              <a:stretch>
                <a:fillRect l="-24985" r="-249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20610" y="5849335"/>
            <a:ext cx="3767058" cy="376705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5"/>
              <a:stretch>
                <a:fillRect l="-12962" r="-37007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-1423578" y="1213010"/>
            <a:ext cx="11528541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7"/>
              </a:lnSpc>
            </a:pP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Gemeinsamer</a:t>
            </a:r>
            <a:r>
              <a:rPr lang="en-US" sz="6750" dirty="0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 </a:t>
            </a:r>
            <a:r>
              <a:rPr lang="en-US" sz="6750" dirty="0" err="1">
                <a:solidFill>
                  <a:srgbClr val="172F66"/>
                </a:solidFill>
                <a:latin typeface="+mj-lt"/>
                <a:ea typeface="Dekko"/>
                <a:cs typeface="Dekko"/>
                <a:sym typeface="Dekko"/>
              </a:rPr>
              <a:t>Ausklang</a:t>
            </a:r>
            <a:endParaRPr lang="en-US" sz="6750" dirty="0">
              <a:solidFill>
                <a:srgbClr val="172F66"/>
              </a:solidFill>
              <a:latin typeface="+mj-lt"/>
              <a:ea typeface="Dekko"/>
              <a:cs typeface="Dekko"/>
              <a:sym typeface="Dekk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5116" y="3590966"/>
            <a:ext cx="18069972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Der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gemeinsame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Ausklang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Getränken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, Snacks und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themenbezogenen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Aktivitäten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findet</a:t>
            </a:r>
            <a:r>
              <a:rPr lang="en-US" sz="3800" dirty="0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 von 14:00 - 16:00 Uhr in der Schule </a:t>
            </a:r>
            <a:r>
              <a:rPr lang="en-US" sz="3800" dirty="0" err="1">
                <a:solidFill>
                  <a:srgbClr val="172F66"/>
                </a:solidFill>
                <a:latin typeface="Poppins"/>
                <a:ea typeface="Poppins"/>
                <a:cs typeface="Poppins"/>
                <a:sym typeface="Poppins"/>
              </a:rPr>
              <a:t>statt</a:t>
            </a:r>
            <a:endParaRPr lang="en-US" sz="3800" dirty="0">
              <a:solidFill>
                <a:srgbClr val="172F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Benutzerdefiniert</PresentationFormat>
  <Paragraphs>47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Poppins</vt:lpstr>
      <vt:lpstr>Arial</vt:lpstr>
      <vt:lpstr>Calibri</vt:lpstr>
      <vt:lpstr>Poppins Bold</vt:lpstr>
      <vt:lpstr>Dekko</vt:lpstr>
      <vt:lpstr>Poppins Bold Italics</vt:lpstr>
      <vt:lpstr>Chalkboard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Aktionstag der Liebfrauenschule mit sozialen Einrichtungen vor Ort</dc:title>
  <dc:creator>Admin</dc:creator>
  <cp:lastModifiedBy>Jürgen Terhorst</cp:lastModifiedBy>
  <cp:revision>15</cp:revision>
  <dcterms:created xsi:type="dcterms:W3CDTF">2006-08-16T00:00:00Z</dcterms:created>
  <dcterms:modified xsi:type="dcterms:W3CDTF">2026-06-30T16:05:13Z</dcterms:modified>
  <dc:identifier>DAHAebBwEsY</dc:identifier>
</cp:coreProperties>
</file>